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64" r:id="rId3"/>
    <p:sldId id="270" r:id="rId4"/>
    <p:sldId id="320" r:id="rId5"/>
    <p:sldId id="322" r:id="rId6"/>
    <p:sldId id="323" r:id="rId7"/>
    <p:sldId id="324" r:id="rId8"/>
    <p:sldId id="337" r:id="rId9"/>
    <p:sldId id="339" r:id="rId10"/>
    <p:sldId id="328" r:id="rId11"/>
    <p:sldId id="329" r:id="rId12"/>
    <p:sldId id="330" r:id="rId13"/>
    <p:sldId id="331" r:id="rId14"/>
    <p:sldId id="332" r:id="rId15"/>
    <p:sldId id="351" r:id="rId16"/>
    <p:sldId id="352" r:id="rId17"/>
    <p:sldId id="305" r:id="rId18"/>
    <p:sldId id="350" r:id="rId19"/>
    <p:sldId id="366" r:id="rId20"/>
    <p:sldId id="360" r:id="rId21"/>
    <p:sldId id="361" r:id="rId22"/>
    <p:sldId id="300" r:id="rId23"/>
    <p:sldId id="314" r:id="rId24"/>
    <p:sldId id="272" r:id="rId25"/>
    <p:sldId id="367" r:id="rId26"/>
    <p:sldId id="296" r:id="rId27"/>
    <p:sldId id="297" r:id="rId28"/>
    <p:sldId id="363" r:id="rId29"/>
    <p:sldId id="362" r:id="rId30"/>
    <p:sldId id="364" r:id="rId31"/>
    <p:sldId id="365" r:id="rId32"/>
    <p:sldId id="3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8" d="100"/>
          <a:sy n="68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0F83-A78C-4818-82F7-176124479462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E31E-DAB7-471B-B58C-58B34E555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7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E31E-DAB7-471B-B58C-58B34E555F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C710-C045-4190-853E-BF642FD9C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F4E28-0705-457F-A037-9CC1DF5AF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581B-EB7B-4CFC-B264-A4BE2CFB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64507-76F5-43FB-A802-EF9F5E6D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295C4-1F1F-4ED0-A7DB-B696A580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D0E9-E55B-4C90-B15C-8BD13AA57EE5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7470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ECCD-EC60-4BC0-8A27-E7B6D5B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1716-8600-4167-A0B8-6697D5B37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4D3D4-6789-4175-9230-E16B4D1D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B59D-7D78-4662-AB23-DB8EA626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DA1CA-C797-4743-83FF-AB92D47D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27-E8F0-4D53-9218-23ADF8B31A56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9322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6F325-CCC0-4AB9-8013-F51288EE5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82A57-A082-4E87-BFE7-54656DA1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2B1E5-D9BB-4D65-AF5A-5A212BE7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B13C-B573-4896-A6E0-80EE4D80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B5C9-1C1E-4CED-8CB7-2842B3E3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B68-C285-43FB-ADE9-1C86B59ACD32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257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4612-6E4C-4220-B07B-19FF68EF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DF66-C301-418B-9245-2495A03B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5581-5B57-49D5-B017-5EE2C712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000E3-3B34-4D5D-8182-CAC85FE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718A2-5E17-4398-8750-77CF51B3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7EFF-6104-4E97-AD60-E92EC0D2958E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848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BCD8-0695-40DF-B01B-E1E441C1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B8CAC-EAF6-4C14-A4CA-91CA420AD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EBF8-A5B9-4638-B67D-C8221537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5FD6-4211-4303-B6C0-83B9ADF5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2F693-3797-4EF6-973E-2E61E91E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B0D4-9A0F-4C19-AE99-E31C14631121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1288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2877-53C5-4318-AC79-AB700995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F0AA-9908-40DD-A402-21F319CF1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6DF83-A3C0-4AFC-BD72-D4BE4443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880D9-C39B-423E-A753-17A348EF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D5D4A-C9FF-4CD3-9074-396C3657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3E358-1408-4D85-BB01-C4DF51D4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A4D4-64C3-45E1-98B1-6315002D18DB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2207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A4D9-6773-44A9-8AA7-D4104E6A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B00A4-6953-4626-90F9-E6966FD6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1DF09-3C95-4BF6-83C8-8787B4C94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F441-439E-4FFC-89C3-26F475213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4F699-8FDE-4625-8473-37589D49C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D933E-5757-41AE-AA44-D4695FF7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4F49B-A086-42BB-A9CD-5F49EA8E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95FA1-37D5-4D17-A953-9B0BAEF1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5617-B097-4FEB-A5E4-8DD480B20327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9235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C5BC-5DC3-4FC2-A49D-F54742B5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072E5-32DD-49A0-AB53-7CF6E3F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C8F09-A840-4318-B6FF-C3C4A4D2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3126-CACF-41FD-AF32-D76FACBF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499-FFCE-43B8-8BF6-6E4FD42DABBF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3427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0624D-C7C0-40E2-AB2F-754873BC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D9E43-D973-4A69-9A66-490B9A0C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FD0D-E4F6-43BB-920E-CCB806D0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51F9-4305-46FC-B34D-1626D590901A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1095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CE27-29F2-4501-8752-5E6DB8FA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93AC-77FB-41BE-B3AE-3E16C9086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E5ADC-B817-4B82-897D-E2AE9D8BB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5598F-181D-45E0-8556-B9C71057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B6EA0-54B0-4402-8434-D98DA354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223C1-977E-45C4-A933-4E695938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297-7E83-452C-BD42-D48D67F9A1FE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1387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8F62-1BF5-4C4B-8D19-4042D08B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A9BD1-99B1-4B8E-8CC8-E0CDF5445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AA3CF-C994-41DC-8F4B-DBECA3A4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3EAB0-773D-4015-A0F0-C2149A2C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F1D8-4B77-429B-BE0C-142232C2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7B49B-4EDC-4FAC-965F-40DD2CB7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53-6AE1-43F1-BD0D-9A0A20428E03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00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49CAE-E66D-4496-B279-5F9EB121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045F5-C710-49A6-BF67-F134B436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329F-B181-4630-924C-06A6158A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5754-6E6C-4021-AB0A-F71CE9EE6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96D5-16D8-4904-823D-9D8E765D5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E6A6-8203-42BD-9526-A1B6CA6A8F0E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402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rkencounter.com/blog/2014/09/02/depicting-the-arks-passengers-she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rkencounter.com/blog/2014/09/02/depicting-the-arks-passengers-she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en.wikipedia.org/wiki/Armenians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en.wikipedia.org/wiki/Ethiop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uman_genetic_clustering#cite_note-42" TargetMode="External"/><Relationship Id="rId5" Type="http://schemas.openxmlformats.org/officeDocument/2006/relationships/hyperlink" Target="https://en.wikipedia.org/wiki/Bantu_peoples" TargetMode="External"/><Relationship Id="rId4" Type="http://schemas.openxmlformats.org/officeDocument/2006/relationships/hyperlink" Target="https://en.wikipedia.org/wiki/Norwegians" TargetMode="External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tochondrial_DNA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cent_African_origin_of_modern_humans" TargetMode="External"/><Relationship Id="rId5" Type="http://schemas.openxmlformats.org/officeDocument/2006/relationships/hyperlink" Target="https://en.wikipedia.org/wiki/Macro-haplogroup_L_(mtDNA)" TargetMode="External"/><Relationship Id="rId4" Type="http://schemas.openxmlformats.org/officeDocument/2006/relationships/hyperlink" Target="https://en.wikipedia.org/wiki/Population_genetic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astal_Migrati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or.org/stable/2707822" TargetMode="External"/><Relationship Id="rId3" Type="http://schemas.openxmlformats.org/officeDocument/2006/relationships/hyperlink" Target="https://en.wikipedia.org/wiki/Slavs" TargetMode="External"/><Relationship Id="rId7" Type="http://schemas.openxmlformats.org/officeDocument/2006/relationships/hyperlink" Target="https://en.wikipedia.org/wiki/Generations_of_Noah#cite_note-5" TargetMode="External"/><Relationship Id="rId2" Type="http://schemas.openxmlformats.org/officeDocument/2006/relationships/hyperlink" Target="https://en.wikipedia.org/wiki/Cel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cythians" TargetMode="External"/><Relationship Id="rId5" Type="http://schemas.openxmlformats.org/officeDocument/2006/relationships/hyperlink" Target="https://en.wikipedia.org/wiki/Norsemen" TargetMode="External"/><Relationship Id="rId4" Type="http://schemas.openxmlformats.org/officeDocument/2006/relationships/hyperlink" Target="https://en.wikipedia.org/wiki/German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arkencounter.com/blog/2014/05/26/concept-illustrations-for-noa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rkencounter.com/blog/2014/08/14/depicting-the-arks-passengers-noahs-wif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arkencounter.com/blog/2014/08/18/depicting-the-arks-passengers-japhet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arkencounter.com/blog/2014/08/20/depicting-the-arks-passengers-japheths-wif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singenesis.org/blogs/ken-ham/2013/01/26/was-ham-cursed/" TargetMode="External"/><Relationship Id="rId2" Type="http://schemas.openxmlformats.org/officeDocument/2006/relationships/hyperlink" Target="https://arkencounter.com/blog/2014/08/25/depicting-the-arks-passengers-h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arkencounter.com/blog/2014/08/27/depicting-the-arks-passengers-hams-wif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188641"/>
            <a:ext cx="7772400" cy="2016224"/>
          </a:xfrm>
        </p:spPr>
        <p:txBody>
          <a:bodyPr anchor="ctr"/>
          <a:lstStyle/>
          <a:p>
            <a:r>
              <a:rPr lang="es-UY" altLang="en-US" sz="4400" dirty="0"/>
              <a:t>Ark Encounter</a:t>
            </a:r>
            <a:br>
              <a:rPr lang="es-UY" altLang="en-US" sz="4400" dirty="0"/>
            </a:br>
            <a:r>
              <a:rPr lang="es-UY" altLang="en-US" sz="4400" dirty="0"/>
              <a:t>Statements On</a:t>
            </a:r>
            <a:br>
              <a:rPr lang="es-UY" altLang="en-US" sz="4400" dirty="0"/>
            </a:br>
            <a:r>
              <a:rPr lang="es-UY" altLang="en-US" sz="4400" dirty="0"/>
              <a:t>Genetic Differences</a:t>
            </a:r>
            <a:endParaRPr lang="es-E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562301" y="222019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Ed Hensley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1F36D-5681-4FF3-9793-9B700FD2177E}"/>
              </a:ext>
            </a:extLst>
          </p:cNvPr>
          <p:cNvSpPr txBox="1"/>
          <p:nvPr/>
        </p:nvSpPr>
        <p:spPr>
          <a:xfrm>
            <a:off x="179512" y="2852936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Bible Background – Noah’s sons Ham, Shem and Japheth and their wives repopulate earth.</a:t>
            </a:r>
          </a:p>
          <a:p>
            <a:r>
              <a:rPr lang="en-US" sz="2400" b="1" dirty="0"/>
              <a:t>Genesis 9 – Curse of Canaan</a:t>
            </a:r>
            <a:r>
              <a:rPr lang="en-US" sz="2400" dirty="0"/>
              <a:t>. Ham sees Noah drunk &amp; naked &amp; tells brothers. Ham’s son </a:t>
            </a:r>
            <a:r>
              <a:rPr lang="en-US" sz="2400" b="1" dirty="0"/>
              <a:t>Canaan and his descendants are cursed to be slaves </a:t>
            </a:r>
            <a:r>
              <a:rPr lang="en-US" sz="2400" dirty="0"/>
              <a:t>of Japheth and Shem’s descendants.</a:t>
            </a:r>
          </a:p>
          <a:p>
            <a:r>
              <a:rPr lang="en-US" sz="2400" b="1" dirty="0"/>
              <a:t>Genesis 10 – Table of Nations</a:t>
            </a:r>
            <a:r>
              <a:rPr lang="en-US" sz="2400" dirty="0"/>
              <a:t>. Descendants of Japheth, Shem and Ham </a:t>
            </a:r>
            <a:r>
              <a:rPr lang="en-US" sz="2400" b="1" dirty="0"/>
              <a:t>divide into different tribes, nations, and/or races</a:t>
            </a:r>
            <a:r>
              <a:rPr lang="en-US" sz="2400" dirty="0"/>
              <a:t>. This implies brother-sister incest of children of each son.</a:t>
            </a:r>
          </a:p>
          <a:p>
            <a:r>
              <a:rPr lang="en-US" sz="2400" b="1" dirty="0"/>
              <a:t>Genesis 11 – Tower of Babel</a:t>
            </a:r>
            <a:r>
              <a:rPr lang="en-US" sz="2400" dirty="0"/>
              <a:t>. People are </a:t>
            </a:r>
            <a:r>
              <a:rPr lang="en-US" sz="2400" b="1" dirty="0"/>
              <a:t>dispersed</a:t>
            </a:r>
            <a:r>
              <a:rPr lang="en-US" sz="2400" dirty="0"/>
              <a:t> throughout the world and speak different languages.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Shem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4539" y="836484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https://arkencounter.com/blog/2014/09/02/depicting-the-arks-passengers-shem/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1639871"/>
            <a:ext cx="8676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Shem may well have been the darkest person on the Ark, since many of his traceable descendants range from being dark to lighter middle brown. </a:t>
            </a:r>
            <a:r>
              <a:rPr lang="en-US" sz="2800" b="1" dirty="0"/>
              <a:t>His skin shade will still be middle brown, and he’ll have brown eyes and dark brown hair.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3905"/>
            <a:ext cx="2491186" cy="3429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3A692-B8B0-44F2-AE8F-5D23A62B0B87}"/>
              </a:ext>
            </a:extLst>
          </p:cNvPr>
          <p:cNvSpPr txBox="1"/>
          <p:nvPr/>
        </p:nvSpPr>
        <p:spPr>
          <a:xfrm>
            <a:off x="244147" y="3886640"/>
            <a:ext cx="5646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of his descendants settled in the Middle East—the Israelites, Arabs, and Assyrians come from him, and many in India are likely his descendants too. </a:t>
            </a:r>
            <a:r>
              <a:rPr lang="en-US" sz="2800" b="1" dirty="0"/>
              <a:t>We can make him the shortest </a:t>
            </a:r>
            <a:r>
              <a:rPr lang="en-US" sz="2800" dirty="0"/>
              <a:t>of the brothers... </a:t>
            </a:r>
          </a:p>
        </p:txBody>
      </p:sp>
    </p:spTree>
    <p:extLst>
      <p:ext uri="{BB962C8B-B14F-4D97-AF65-F5344CB8AC3E}">
        <p14:creationId xmlns:p14="http://schemas.microsoft.com/office/powerpoint/2010/main" val="17284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Shem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6117" y="1024345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https://arkencounter.com/blog/2014/09/02/depicting-the-arks-passengers-shem/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539" y="1974268"/>
            <a:ext cx="4906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Shem is the </a:t>
            </a:r>
            <a:r>
              <a:rPr lang="en-US" sz="2400" b="1" dirty="0"/>
              <a:t>great, great . . . grandfather of Abraham, Isaac, and Jacob,</a:t>
            </a:r>
            <a:r>
              <a:rPr lang="en-US" sz="2400" dirty="0"/>
              <a:t> and because the Lord is called the “God of Shem” in </a:t>
            </a:r>
            <a:r>
              <a:rPr lang="en-US" sz="2400" i="1" dirty="0"/>
              <a:t>Genesis 9:26</a:t>
            </a:r>
            <a:r>
              <a:rPr lang="en-US" sz="2400" dirty="0"/>
              <a:t>, we may want </a:t>
            </a:r>
            <a:r>
              <a:rPr lang="en-US" sz="2400" b="1" dirty="0"/>
              <a:t>to depict Shem as being more devoted to God than his brothers </a:t>
            </a:r>
            <a:r>
              <a:rPr lang="en-US" sz="2400" dirty="0"/>
              <a:t>are. Since many of his distant descendants were shepherds…we could portray Shem working with the sheep kind at one point.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84" y="1415544"/>
            <a:ext cx="3953016" cy="54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Shem’s Wife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4539" y="718350"/>
            <a:ext cx="8642350" cy="8204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https://arkencounter.com/blog/2014/09/03/depicting-the-arks-passengers-shems-wife/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539" y="1471255"/>
            <a:ext cx="5002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Shem’s wife is in the line of the Messiah </a:t>
            </a:r>
            <a:r>
              <a:rPr lang="en-US" sz="2400" dirty="0"/>
              <a:t>and is married to the man we plan to portray as the godliest of Noah’s sons. This probably won’t affect her appearance, but it </a:t>
            </a:r>
            <a:r>
              <a:rPr lang="en-US" sz="2400" b="1" dirty="0"/>
              <a:t>could help us determine the various activities we show her performing.</a:t>
            </a:r>
          </a:p>
          <a:p>
            <a:r>
              <a:rPr lang="en-US" sz="2400" dirty="0"/>
              <a:t>As for her appearance, </a:t>
            </a:r>
            <a:r>
              <a:rPr lang="en-US" sz="2400" b="1" dirty="0"/>
              <a:t>we really don’t have anything to go on. </a:t>
            </a:r>
            <a:r>
              <a:rPr lang="en-US" sz="2400" dirty="0"/>
              <a:t>She can be fairly average in size but still physically fit. She will have </a:t>
            </a:r>
            <a:r>
              <a:rPr lang="en-US" sz="2400" b="1" dirty="0"/>
              <a:t>middle-brown skin, brown hair, and brown eyes.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07" y="1471255"/>
            <a:ext cx="3851920" cy="53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Women</a:t>
            </a:r>
            <a:endParaRPr lang="es-ES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53" y="794615"/>
            <a:ext cx="2144346" cy="299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01" y="810013"/>
            <a:ext cx="2293852" cy="297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5" y="836713"/>
            <a:ext cx="2252457" cy="2952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06" y="790423"/>
            <a:ext cx="2230971" cy="299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81574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Ark Encounter blog posts infer that </a:t>
            </a:r>
            <a:r>
              <a:rPr lang="en-US" sz="3600" b="1" dirty="0"/>
              <a:t>most diversity of physical traits (eye, hair and skin color) came from the wives </a:t>
            </a:r>
            <a:r>
              <a:rPr lang="en-US" sz="3600" dirty="0"/>
              <a:t>of Japheth, Ham and Shem.</a:t>
            </a:r>
          </a:p>
        </p:txBody>
      </p:sp>
    </p:spTree>
    <p:extLst>
      <p:ext uri="{BB962C8B-B14F-4D97-AF65-F5344CB8AC3E}">
        <p14:creationId xmlns:p14="http://schemas.microsoft.com/office/powerpoint/2010/main" val="145166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Men</a:t>
            </a:r>
            <a:endParaRPr lang="es-E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23706"/>
            <a:ext cx="2552367" cy="3299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" y="1024345"/>
            <a:ext cx="2324507" cy="3312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88" y="1024345"/>
            <a:ext cx="2396311" cy="3299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825" y="4509120"/>
            <a:ext cx="8713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Ark Encounter blogs infer that these three sons of Noah (full brothers) have </a:t>
            </a:r>
            <a:r>
              <a:rPr lang="en-US" sz="3200" b="1" dirty="0"/>
              <a:t>traits that were passed down to descendants</a:t>
            </a:r>
            <a:r>
              <a:rPr lang="en-US" sz="3200" dirty="0"/>
              <a:t>, </a:t>
            </a:r>
            <a:r>
              <a:rPr lang="en-US" sz="3200" b="1" dirty="0"/>
              <a:t>including both spiritual and personality qualities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59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215"/>
            <a:ext cx="8229600" cy="700489"/>
          </a:xfrm>
        </p:spPr>
        <p:txBody>
          <a:bodyPr/>
          <a:lstStyle/>
          <a:p>
            <a:r>
              <a:rPr lang="en-US" dirty="0"/>
              <a:t>Ark Encounter’s Childish View of Genetics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126"/>
            <a:ext cx="1363151" cy="1762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0" y="4981232"/>
            <a:ext cx="1363151" cy="187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1" y="4973477"/>
            <a:ext cx="1349531" cy="188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51" y="3130126"/>
            <a:ext cx="1357017" cy="1762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7" y="1127269"/>
            <a:ext cx="1483175" cy="1944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0" y="1128796"/>
            <a:ext cx="1363151" cy="1942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2867" y="764704"/>
            <a:ext cx="61561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7 Billion people </a:t>
            </a:r>
            <a:r>
              <a:rPr lang="en-US" sz="2600" dirty="0"/>
              <a:t>of wide diversity </a:t>
            </a:r>
            <a:r>
              <a:rPr lang="en-US" sz="2600" b="1" dirty="0"/>
              <a:t>from 6 people</a:t>
            </a:r>
            <a:r>
              <a:rPr lang="en-US" sz="2600" dirty="0"/>
              <a:t> (3 full brothers and their wives) only </a:t>
            </a:r>
            <a:r>
              <a:rPr lang="en-US" sz="2600" b="1" dirty="0"/>
              <a:t>4000 years ago</a:t>
            </a:r>
            <a:r>
              <a:rPr lang="en-US" sz="2600" dirty="0"/>
              <a:t>, or 200 generations.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Wives were more responsible for physical diversity </a:t>
            </a:r>
            <a:r>
              <a:rPr lang="en-US" sz="2600" dirty="0"/>
              <a:t>than the husbands.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Physical traits </a:t>
            </a:r>
            <a:r>
              <a:rPr lang="en-US" sz="2600" dirty="0"/>
              <a:t>of people today were derived from 6 ancestors 200 generations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Psychological</a:t>
            </a:r>
            <a:r>
              <a:rPr lang="en-US" sz="2600" dirty="0"/>
              <a:t> </a:t>
            </a:r>
            <a:r>
              <a:rPr lang="en-US" sz="2600" b="1" dirty="0"/>
              <a:t>traits</a:t>
            </a:r>
            <a:r>
              <a:rPr lang="en-US" sz="2600" dirty="0"/>
              <a:t> (quest for power, spirituality, etc.) derived from ancestors 200 generations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Both Africans and Asians descended from Ham and Kezia.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Each couple’s kids mated only with their brothers &amp; sisters and not their cousins.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8181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82878"/>
            <a:ext cx="8229600" cy="1143000"/>
          </a:xfrm>
        </p:spPr>
        <p:txBody>
          <a:bodyPr/>
          <a:lstStyle/>
          <a:p>
            <a:r>
              <a:rPr lang="en-US" dirty="0"/>
              <a:t>Ark Encounter Claims Refuted By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126"/>
            <a:ext cx="1363151" cy="1762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0" y="4981232"/>
            <a:ext cx="1363151" cy="187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1" y="4973477"/>
            <a:ext cx="1349531" cy="188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51" y="3130126"/>
            <a:ext cx="1357017" cy="1762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7" y="1127269"/>
            <a:ext cx="1483175" cy="1944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0" y="1128796"/>
            <a:ext cx="1363151" cy="1942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856357"/>
            <a:ext cx="64171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Genetic diversity is greatest in Africa. </a:t>
            </a:r>
            <a:r>
              <a:rPr lang="en-US" sz="2800" b="1" dirty="0"/>
              <a:t>Humans lived in Africa a long time before migrating out of Africa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Humans </a:t>
            </a:r>
            <a:r>
              <a:rPr lang="en-US" sz="2800" b="1" dirty="0"/>
              <a:t>originated in Sub-Saharan Africa</a:t>
            </a:r>
            <a:r>
              <a:rPr lang="en-US" sz="2800" dirty="0"/>
              <a:t>, not the Middle East.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Hair, skin, eye color, &amp; geography cannot predict genetic affinity.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Traits can be constant over 200 generations, or </a:t>
            </a:r>
            <a:r>
              <a:rPr lang="en-US" sz="2800" b="1" dirty="0"/>
              <a:t>traits can derive from mutations</a:t>
            </a:r>
            <a:r>
              <a:rPr lang="en-US" sz="2800" dirty="0"/>
              <a:t> </a:t>
            </a:r>
            <a:r>
              <a:rPr lang="en-US" sz="2800"/>
              <a:t>from any </a:t>
            </a:r>
            <a:r>
              <a:rPr lang="en-US" sz="2800" dirty="0"/>
              <a:t>of the 0 to 200</a:t>
            </a:r>
            <a:r>
              <a:rPr lang="en-US" sz="2800" b="1" dirty="0"/>
              <a:t> generations.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Europeans and Asians share more genes </a:t>
            </a:r>
            <a:r>
              <a:rPr lang="en-US" sz="2800" dirty="0"/>
              <a:t>with each other than they do with Africans.</a:t>
            </a:r>
          </a:p>
        </p:txBody>
      </p:sp>
    </p:spTree>
    <p:extLst>
      <p:ext uri="{BB962C8B-B14F-4D97-AF65-F5344CB8AC3E}">
        <p14:creationId xmlns:p14="http://schemas.microsoft.com/office/powerpoint/2010/main" val="416504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Skin, Hair, Size &amp; Geography </a:t>
            </a:r>
            <a:br>
              <a:rPr lang="en-US" sz="3600" dirty="0"/>
            </a:br>
            <a:r>
              <a:rPr lang="en-US" sz="3600" dirty="0"/>
              <a:t>Cannot Infer Relatedness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5"/>
            <a:ext cx="820891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 tooltip="Ethiopia"/>
              </a:rPr>
              <a:t>Ethiopians</a:t>
            </a:r>
            <a:r>
              <a:rPr lang="en-US" sz="2800" dirty="0"/>
              <a:t> (center) have closer genetic affinity with </a:t>
            </a:r>
            <a:r>
              <a:rPr lang="en-US" sz="2800" dirty="0">
                <a:hlinkClick r:id="rId3" tooltip="Armenians"/>
              </a:rPr>
              <a:t>Armenians</a:t>
            </a:r>
            <a:r>
              <a:rPr lang="en-US" sz="2800" dirty="0"/>
              <a:t> and </a:t>
            </a:r>
            <a:r>
              <a:rPr lang="en-US" sz="2800" dirty="0">
                <a:hlinkClick r:id="rId4" tooltip="Norwegians"/>
              </a:rPr>
              <a:t>Norwegians</a:t>
            </a:r>
            <a:r>
              <a:rPr lang="en-US" sz="2800" dirty="0"/>
              <a:t> (left) than with </a:t>
            </a:r>
            <a:r>
              <a:rPr lang="en-US" sz="2800" dirty="0">
                <a:hlinkClick r:id="rId5" tooltip="Bantu peoples"/>
              </a:rPr>
              <a:t>Bantu</a:t>
            </a:r>
            <a:r>
              <a:rPr lang="en-US" sz="2800" dirty="0"/>
              <a:t> populations (right).</a:t>
            </a:r>
            <a:r>
              <a:rPr lang="en-US" sz="2800" baseline="30000" dirty="0">
                <a:hlinkClick r:id="rId6"/>
              </a:rPr>
              <a:t>[42]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19672" y="6163891"/>
            <a:ext cx="8328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Nature Genetics </a:t>
            </a:r>
            <a:r>
              <a:rPr lang="en-US" sz="2400" b="1" i="1" dirty="0"/>
              <a:t>29</a:t>
            </a:r>
            <a:r>
              <a:rPr lang="en-US" sz="2400" i="1" dirty="0"/>
              <a:t> (3): 265–9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63" y="3028380"/>
            <a:ext cx="3135511" cy="3135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1" y="3028380"/>
            <a:ext cx="2351633" cy="3135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01" y="3028380"/>
            <a:ext cx="2195736" cy="31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78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More Genetic Diversity in Africa</a:t>
            </a:r>
            <a:br>
              <a:rPr lang="en-US" sz="3600" dirty="0"/>
            </a:br>
            <a:r>
              <a:rPr lang="en-US" sz="3600" dirty="0"/>
              <a:t>Than in Rest of World Combined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584386" cy="3322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9792" y="1124744"/>
            <a:ext cx="6444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Helvetica Neue"/>
              </a:rPr>
              <a:t>A schematic of worldwide human genetic variation, with colors representing different genetic types. The figure illustrates the </a:t>
            </a:r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great amount of genetic variation in Africa.</a:t>
            </a:r>
          </a:p>
          <a:p>
            <a:r>
              <a:rPr lang="en-US" sz="2800" dirty="0">
                <a:solidFill>
                  <a:srgbClr val="333333"/>
                </a:solidFill>
                <a:latin typeface="Helvetica Neue"/>
              </a:rPr>
              <a:t>Illustration by Martin Soave/University of Michigan. </a:t>
            </a:r>
            <a:r>
              <a:rPr lang="en-US" sz="2800" i="1" dirty="0">
                <a:solidFill>
                  <a:srgbClr val="333333"/>
                </a:solidFill>
                <a:latin typeface="Helvetica Neue"/>
              </a:rPr>
              <a:t>ScienceDaily, Feb 21, 2008. </a:t>
            </a:r>
            <a:endParaRPr lang="en-US" sz="2800" b="0" i="1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5A16D-83E9-4FCA-8138-05DDA9A5726E}"/>
              </a:ext>
            </a:extLst>
          </p:cNvPr>
          <p:cNvSpPr/>
          <p:nvPr/>
        </p:nvSpPr>
        <p:spPr>
          <a:xfrm>
            <a:off x="117848" y="4497497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Homo Sapiens lived in Africa a long time before migrating out of Africa. </a:t>
            </a:r>
            <a:r>
              <a:rPr lang="en-US" sz="2800" dirty="0">
                <a:solidFill>
                  <a:srgbClr val="333333"/>
                </a:solidFill>
                <a:latin typeface="Helvetica Neue"/>
              </a:rPr>
              <a:t>Y-Chromosome (paternal lineage) and Mitochondrial DNA (maternal lineage) show that </a:t>
            </a:r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our most recent common relative is from sub-Sahara Africa, not the Middle East.</a:t>
            </a:r>
          </a:p>
          <a:p>
            <a:endParaRPr lang="en-US" sz="28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2183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79-8F09-4B60-B147-EA364B3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648072"/>
          </a:xfrm>
        </p:spPr>
        <p:txBody>
          <a:bodyPr>
            <a:normAutofit/>
          </a:bodyPr>
          <a:lstStyle/>
          <a:p>
            <a:r>
              <a:rPr lang="en-US" dirty="0"/>
              <a:t>Ham &amp; Kezia – Ancestors of Africans &amp; Asians?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37C4-A5EF-42A5-B7B7-8CBD1F58F5D7}"/>
              </a:ext>
            </a:extLst>
          </p:cNvPr>
          <p:cNvSpPr txBox="1"/>
          <p:nvPr/>
        </p:nvSpPr>
        <p:spPr>
          <a:xfrm>
            <a:off x="2915816" y="760153"/>
            <a:ext cx="619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analysis from multiple studies shows that </a:t>
            </a:r>
            <a:r>
              <a:rPr lang="en-US" sz="2400" b="1" dirty="0"/>
              <a:t>Asians and Europeans are more related to each other than they are to Africans</a:t>
            </a:r>
            <a:r>
              <a:rPr lang="en-US" sz="2400" dirty="0"/>
              <a:t>. This contradicts the claim by Ark Encounter that Ham and Kezia are the ancestors of both Africans and Asians. Images courtesy Nature Genetics Supplement, Vol. 36, Nov. 2004.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CE635F-3401-44EF-B72A-BB7D9AA82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2476602" cy="44044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E1CA3-B574-4BE6-862C-1C2C8956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1" y="3437808"/>
            <a:ext cx="6526039" cy="25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215" y="0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Noah’s Curse on Canaan, Genesis 9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44452" y="1027282"/>
            <a:ext cx="8767306" cy="5570240"/>
          </a:xfrm>
        </p:spPr>
        <p:txBody>
          <a:bodyPr/>
          <a:lstStyle/>
          <a:p>
            <a:r>
              <a:rPr lang="en-US" sz="2800" b="1" dirty="0"/>
              <a:t>Used by ancient Jews/Israelites to justify their myth </a:t>
            </a:r>
            <a:r>
              <a:rPr lang="en-US" sz="2800" dirty="0"/>
              <a:t>regarding the slaughter of the Canaanites and claims to the land from Canaanites.</a:t>
            </a:r>
          </a:p>
          <a:p>
            <a:r>
              <a:rPr lang="en-US" sz="2800" b="1" dirty="0"/>
              <a:t>Archaeology reveals </a:t>
            </a:r>
            <a:r>
              <a:rPr lang="en-US" sz="2800" dirty="0"/>
              <a:t>that </a:t>
            </a:r>
            <a:r>
              <a:rPr lang="en-US" sz="2800" b="1" dirty="0"/>
              <a:t>ancient Jews </a:t>
            </a:r>
            <a:r>
              <a:rPr lang="en-US" sz="2800" dirty="0"/>
              <a:t>did not battle or steal land from Canaanites, but rather </a:t>
            </a:r>
            <a:r>
              <a:rPr lang="en-US" sz="2800" b="1" dirty="0"/>
              <a:t>descended from Canaanites</a:t>
            </a:r>
            <a:r>
              <a:rPr lang="en-US" sz="28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79EC5-5CB0-40D6-B07F-0C4DFB03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15" y="3024103"/>
            <a:ext cx="5508104" cy="342236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18435AD-19BC-420F-B1E7-DE0CE356C3A2}"/>
              </a:ext>
            </a:extLst>
          </p:cNvPr>
          <p:cNvSpPr txBox="1">
            <a:spLocks noChangeArrowheads="1"/>
          </p:cNvSpPr>
          <p:nvPr/>
        </p:nvSpPr>
        <p:spPr>
          <a:xfrm>
            <a:off x="57200" y="3435631"/>
            <a:ext cx="3558415" cy="557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Abused by slave traders and owners </a:t>
            </a:r>
            <a:r>
              <a:rPr lang="en-US" sz="2800" dirty="0"/>
              <a:t>to justify slave ownership and demonization of people with dark skin.</a:t>
            </a:r>
          </a:p>
          <a:p>
            <a:r>
              <a:rPr lang="en-US" sz="2800" dirty="0"/>
              <a:t>Sometimes called </a:t>
            </a:r>
            <a:r>
              <a:rPr lang="en-US" sz="2800" b="1" dirty="0"/>
              <a:t>Curse of Ham</a:t>
            </a:r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EE6D7-85AF-4A70-ABA4-073CFE59CCEC}"/>
              </a:ext>
            </a:extLst>
          </p:cNvPr>
          <p:cNvSpPr txBox="1"/>
          <p:nvPr/>
        </p:nvSpPr>
        <p:spPr>
          <a:xfrm>
            <a:off x="4626877" y="6397517"/>
            <a:ext cx="349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Drunkenness Of Noah, Bellini, 1515</a:t>
            </a:r>
          </a:p>
        </p:txBody>
      </p:sp>
    </p:spTree>
    <p:extLst>
      <p:ext uri="{BB962C8B-B14F-4D97-AF65-F5344CB8AC3E}">
        <p14:creationId xmlns:p14="http://schemas.microsoft.com/office/powerpoint/2010/main" val="3498832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Genetics on Mitochondrial DNA </a:t>
            </a:r>
            <a:br>
              <a:rPr lang="en-US" dirty="0"/>
            </a:br>
            <a:r>
              <a:rPr lang="en-US" dirty="0"/>
              <a:t>Show Origin in Sub-Sahara Africa, Not Middle East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0" y="1653715"/>
            <a:ext cx="3728801" cy="4265748"/>
          </a:xfrm>
        </p:spPr>
      </p:pic>
      <p:sp>
        <p:nvSpPr>
          <p:cNvPr id="8" name="Rectangle 7"/>
          <p:cNvSpPr/>
          <p:nvPr/>
        </p:nvSpPr>
        <p:spPr>
          <a:xfrm>
            <a:off x="4499991" y="15567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Map of early diversification of modern humans according to </a:t>
            </a:r>
            <a:r>
              <a:rPr lang="en-US" dirty="0">
                <a:hlinkClick r:id="rId3" tooltip="Mitochondrial DNA"/>
              </a:rPr>
              <a:t>mitochondrial</a:t>
            </a:r>
            <a:r>
              <a:rPr lang="en-US" dirty="0"/>
              <a:t> </a:t>
            </a:r>
            <a:r>
              <a:rPr lang="en-US" dirty="0">
                <a:hlinkClick r:id="rId4" tooltip="Population genetics"/>
              </a:rPr>
              <a:t>population genetics</a:t>
            </a:r>
            <a:r>
              <a:rPr lang="en-US" dirty="0"/>
              <a:t> </a:t>
            </a:r>
            <a:r>
              <a:rPr lang="en-US" i="1" dirty="0"/>
              <a:t>(see: </a:t>
            </a:r>
            <a:r>
              <a:rPr lang="en-US" i="1" dirty="0">
                <a:hlinkClick r:id="rId5" tooltip="Macro-haplogroup L (mtDNA)"/>
              </a:rPr>
              <a:t>Haplogroup L</a:t>
            </a:r>
            <a:r>
              <a:rPr lang="en-US" i="1" dirty="0"/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https://en.wikipedia.org/wiki/Recent_African_origin_of_modern_humans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https://en.wikipedia.org/wiki/Macro-haplogroup_L_(mtDNA)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37" y="4410761"/>
            <a:ext cx="4646908" cy="2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95" y="184366"/>
            <a:ext cx="8229600" cy="1143000"/>
          </a:xfrm>
        </p:spPr>
        <p:txBody>
          <a:bodyPr/>
          <a:lstStyle/>
          <a:p>
            <a:r>
              <a:rPr lang="en-US" dirty="0"/>
              <a:t>Modern Genetics on Y-Chromosome Show Origin from Sub-Sahara Africa, Not Middle 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5" y="1412372"/>
            <a:ext cx="7073133" cy="4482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48" y="6488668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https://en.wikipedia.org/wiki/Human_genetic_variation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48" y="5895246"/>
            <a:ext cx="9163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Dominant Y-chromosome </a:t>
            </a:r>
            <a:r>
              <a:rPr lang="en-US" b="1" dirty="0"/>
              <a:t>haplogroups in pre-colonial world populations, with possible migrations routes according to the </a:t>
            </a:r>
            <a:r>
              <a:rPr lang="en-US" b="1" dirty="0">
                <a:hlinkClick r:id="rId3" tooltip="Coastal Migration"/>
              </a:rPr>
              <a:t>Coastal Migration</a:t>
            </a:r>
            <a:r>
              <a:rPr lang="en-US" b="1" dirty="0"/>
              <a:t> Model.</a:t>
            </a:r>
          </a:p>
        </p:txBody>
      </p:sp>
    </p:spTree>
    <p:extLst>
      <p:ext uri="{BB962C8B-B14F-4D97-AF65-F5344CB8AC3E}">
        <p14:creationId xmlns:p14="http://schemas.microsoft.com/office/powerpoint/2010/main" val="53431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Modern Creationists Show Humans Dispersing from the Tower of Babel in the Middle 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412776"/>
            <a:ext cx="6408712" cy="49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157663"/>
            <a:ext cx="8229600" cy="1143000"/>
          </a:xfrm>
        </p:spPr>
        <p:txBody>
          <a:bodyPr/>
          <a:lstStyle/>
          <a:p>
            <a:r>
              <a:rPr lang="en-US" dirty="0"/>
              <a:t>Modern Creationists Show Humans Dispersing from the Tower of Babel in the Middle East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2" y="1331386"/>
            <a:ext cx="7002209" cy="4525963"/>
          </a:xfrm>
        </p:spPr>
      </p:pic>
      <p:sp>
        <p:nvSpPr>
          <p:cNvPr id="6" name="Rectangle 5"/>
          <p:cNvSpPr/>
          <p:nvPr/>
        </p:nvSpPr>
        <p:spPr>
          <a:xfrm>
            <a:off x="1205283" y="622668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http://www.custance.org/Library/Volume1/Part_II/Chapter1.html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191" y="5857349"/>
            <a:ext cx="763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1. </a:t>
            </a:r>
            <a:r>
              <a:rPr lang="en-US" dirty="0"/>
              <a:t>The probable routes of migration as the world was first peopled.</a:t>
            </a:r>
          </a:p>
        </p:txBody>
      </p:sp>
    </p:spTree>
    <p:extLst>
      <p:ext uri="{BB962C8B-B14F-4D97-AF65-F5344CB8AC3E}">
        <p14:creationId xmlns:p14="http://schemas.microsoft.com/office/powerpoint/2010/main" val="148854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Table of Nations – AiG admires the table from Josephus around 100 CE based on Genesis 10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823"/>
            <a:ext cx="8642350" cy="432102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825" y="6309320"/>
            <a:ext cx="907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http://www.answersingenesis.org/articles/aid/v4/n1/josephus-and-genesis-chapter-ten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0574"/>
            <a:ext cx="7344816" cy="54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B436-9E12-4941-98A1-F64BA29B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108183"/>
            <a:ext cx="7886700" cy="944553"/>
          </a:xfrm>
        </p:spPr>
        <p:txBody>
          <a:bodyPr/>
          <a:lstStyle/>
          <a:p>
            <a:r>
              <a:rPr lang="en-US" dirty="0"/>
              <a:t>Table of Nations from biblehistory.com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273CC-6FA7-4DC0-8D26-F9A0D6F5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340768"/>
            <a:ext cx="90868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2" y="0"/>
            <a:ext cx="8591912" cy="1143000"/>
          </a:xfrm>
        </p:spPr>
        <p:txBody>
          <a:bodyPr/>
          <a:lstStyle/>
          <a:p>
            <a:r>
              <a:rPr lang="en-US" dirty="0"/>
              <a:t>Who is Missing From Table of Nations ~ 100 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2" y="806927"/>
            <a:ext cx="4297626" cy="2190025"/>
          </a:xfrm>
        </p:spPr>
        <p:txBody>
          <a:bodyPr/>
          <a:lstStyle/>
          <a:p>
            <a:r>
              <a:rPr lang="en-US" dirty="0"/>
              <a:t>Northern Europeans</a:t>
            </a:r>
          </a:p>
          <a:p>
            <a:r>
              <a:rPr lang="en-US" dirty="0"/>
              <a:t>East Asians</a:t>
            </a:r>
          </a:p>
          <a:p>
            <a:r>
              <a:rPr lang="en-US" dirty="0"/>
              <a:t>Australian Aborigines</a:t>
            </a:r>
          </a:p>
          <a:p>
            <a:r>
              <a:rPr lang="en-US" dirty="0"/>
              <a:t>Natives of North and South America</a:t>
            </a:r>
          </a:p>
          <a:p>
            <a:r>
              <a:rPr lang="en-US" dirty="0"/>
              <a:t>Many others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96" y="2525681"/>
            <a:ext cx="6602484" cy="4053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71421-5CB6-47BA-BB21-B1D1A79C8B07}"/>
              </a:ext>
            </a:extLst>
          </p:cNvPr>
          <p:cNvSpPr txBox="1"/>
          <p:nvPr/>
        </p:nvSpPr>
        <p:spPr>
          <a:xfrm>
            <a:off x="268723" y="3315598"/>
            <a:ext cx="187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Geographic Identifications of Flavius Josephus based on the Genesis 10 Table of Nations around the start of Christianity in 100 CE.</a:t>
            </a:r>
          </a:p>
        </p:txBody>
      </p:sp>
    </p:spTree>
    <p:extLst>
      <p:ext uri="{BB962C8B-B14F-4D97-AF65-F5344CB8AC3E}">
        <p14:creationId xmlns:p14="http://schemas.microsoft.com/office/powerpoint/2010/main" val="2394631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43528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Christian Rome Adds to Table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76" y="948974"/>
            <a:ext cx="8229600" cy="4525963"/>
          </a:xfrm>
        </p:spPr>
        <p:txBody>
          <a:bodyPr/>
          <a:lstStyle/>
          <a:p>
            <a:r>
              <a:rPr lang="en-US" dirty="0"/>
              <a:t>Northern peoples important to the Late Roman and medieval world, such as the </a:t>
            </a:r>
            <a:r>
              <a:rPr lang="en-US" dirty="0">
                <a:hlinkClick r:id="rId2" tooltip="Celts"/>
              </a:rPr>
              <a:t>Celts</a:t>
            </a:r>
            <a:r>
              <a:rPr lang="en-US" dirty="0"/>
              <a:t>, </a:t>
            </a:r>
            <a:r>
              <a:rPr lang="en-US" dirty="0">
                <a:hlinkClick r:id="rId3" tooltip="Slavs"/>
              </a:rPr>
              <a:t>Slavs</a:t>
            </a:r>
            <a:r>
              <a:rPr lang="en-US" dirty="0"/>
              <a:t>, </a:t>
            </a:r>
            <a:r>
              <a:rPr lang="en-US" dirty="0">
                <a:hlinkClick r:id="rId4" tooltip="Germans"/>
              </a:rPr>
              <a:t>Germans</a:t>
            </a:r>
            <a:r>
              <a:rPr lang="en-US" dirty="0"/>
              <a:t> and </a:t>
            </a:r>
            <a:r>
              <a:rPr lang="en-US" dirty="0">
                <a:hlinkClick r:id="rId5" tooltip="Norsemen"/>
              </a:rPr>
              <a:t>Norse</a:t>
            </a:r>
            <a:r>
              <a:rPr lang="en-US" dirty="0"/>
              <a:t> were not covered, nor were others of the world's peoples. A variety of fanciful arrangements were devised by scholars, with for example the </a:t>
            </a:r>
            <a:r>
              <a:rPr lang="en-US" dirty="0">
                <a:hlinkClick r:id="rId6" tooltip="Scythians"/>
              </a:rPr>
              <a:t>Scythians</a:t>
            </a:r>
            <a:r>
              <a:rPr lang="en-US" dirty="0"/>
              <a:t>, who do feature in the [Jewish] tradition, being claimed as the ancestors of much of northern Europe.</a:t>
            </a:r>
            <a:r>
              <a:rPr lang="en-US" baseline="30000" dirty="0">
                <a:hlinkClick r:id="rId7"/>
              </a:rPr>
              <a:t>[5]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0876" y="2761603"/>
            <a:ext cx="842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Johnson, James William, "The Scythian: His Rise and Fall", </a:t>
            </a:r>
            <a:r>
              <a:rPr lang="en-US" i="1" dirty="0"/>
              <a:t>Journal of the History of Ideas</a:t>
            </a:r>
            <a:r>
              <a:rPr lang="en-US" dirty="0"/>
              <a:t>, Vol. 20, No. 2 (Apr., 1959), pp. 250-257, University of Pennsylvania Press, </a:t>
            </a:r>
            <a:r>
              <a:rPr lang="en-US" dirty="0">
                <a:hlinkClick r:id="rId8"/>
              </a:rPr>
              <a:t>JSTOR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E3DB58-19BA-44F6-8C6C-1D5B4E135C44}"/>
              </a:ext>
            </a:extLst>
          </p:cNvPr>
          <p:cNvSpPr txBox="1">
            <a:spLocks/>
          </p:cNvSpPr>
          <p:nvPr/>
        </p:nvSpPr>
        <p:spPr>
          <a:xfrm>
            <a:off x="251520" y="3356992"/>
            <a:ext cx="84352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Modern Christians Add More to Table of Nations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AB27B3-A8E8-4405-A754-4B4121025026}"/>
              </a:ext>
            </a:extLst>
          </p:cNvPr>
          <p:cNvSpPr txBox="1">
            <a:spLocks/>
          </p:cNvSpPr>
          <p:nvPr/>
        </p:nvSpPr>
        <p:spPr>
          <a:xfrm>
            <a:off x="457200" y="4280322"/>
            <a:ext cx="8435280" cy="1830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of similar sounds, Mechech is said to be Moscow and Tubal is Tobolsk according to The Scofield Reference Bible, Harry Rimmer, and Hal Lindsey.</a:t>
            </a:r>
          </a:p>
          <a:p>
            <a:r>
              <a:rPr lang="en-US" dirty="0"/>
              <a:t>Josephus and mainstream scholars associate Mechech with Cappadocians and its capital Mazacah. Tubal is associated with Thobelites, later called Iberes.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7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79-8F09-4B60-B147-EA364B3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032"/>
            <a:ext cx="8712968" cy="648072"/>
          </a:xfrm>
        </p:spPr>
        <p:txBody>
          <a:bodyPr>
            <a:normAutofit/>
          </a:bodyPr>
          <a:lstStyle/>
          <a:p>
            <a:r>
              <a:rPr lang="en-US" dirty="0"/>
              <a:t>Ark Encounter Passengers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37C4-A5EF-42A5-B7B7-8CBD1F58F5D7}"/>
              </a:ext>
            </a:extLst>
          </p:cNvPr>
          <p:cNvSpPr txBox="1"/>
          <p:nvPr/>
        </p:nvSpPr>
        <p:spPr>
          <a:xfrm>
            <a:off x="251520" y="66310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Ark Encounter gave each wife a name and back story, although all were unnamed in the Bible and had no background information.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5FBAAE8-2A2C-4BEE-BE30-23AC4D806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1036"/>
            <a:ext cx="7027188" cy="536696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06E898-D461-4BBC-9D3F-508B00956610}"/>
              </a:ext>
            </a:extLst>
          </p:cNvPr>
          <p:cNvSpPr txBox="1"/>
          <p:nvPr/>
        </p:nvSpPr>
        <p:spPr>
          <a:xfrm>
            <a:off x="114420" y="551723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 Andy Dyson</a:t>
            </a:r>
          </a:p>
        </p:txBody>
      </p:sp>
    </p:spTree>
    <p:extLst>
      <p:ext uri="{BB962C8B-B14F-4D97-AF65-F5344CB8AC3E}">
        <p14:creationId xmlns:p14="http://schemas.microsoft.com/office/powerpoint/2010/main" val="1155150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79-8F09-4B60-B147-EA364B3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648072"/>
          </a:xfrm>
        </p:spPr>
        <p:txBody>
          <a:bodyPr>
            <a:normAutofit/>
          </a:bodyPr>
          <a:lstStyle/>
          <a:p>
            <a:r>
              <a:rPr lang="en-US" dirty="0"/>
              <a:t>Japheth &amp; Rayneh – Ancestors of Europeans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39240-F80F-4B8B-BA74-C8DA2B91A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5" y="1251921"/>
            <a:ext cx="7474770" cy="560607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9637C4-A5EF-42A5-B7B7-8CBD1F58F5D7}"/>
              </a:ext>
            </a:extLst>
          </p:cNvPr>
          <p:cNvSpPr txBox="1"/>
          <p:nvPr/>
        </p:nvSpPr>
        <p:spPr>
          <a:xfrm>
            <a:off x="251520" y="76470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Rayneh does have the lightest skin of all ark passengers.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65380-EC98-4E85-8351-8C7F7BBABDC0}"/>
              </a:ext>
            </a:extLst>
          </p:cNvPr>
          <p:cNvSpPr txBox="1"/>
          <p:nvPr/>
        </p:nvSpPr>
        <p:spPr>
          <a:xfrm>
            <a:off x="114420" y="551723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 Andy Dyson</a:t>
            </a:r>
          </a:p>
        </p:txBody>
      </p:sp>
    </p:spTree>
    <p:extLst>
      <p:ext uri="{BB962C8B-B14F-4D97-AF65-F5344CB8AC3E}">
        <p14:creationId xmlns:p14="http://schemas.microsoft.com/office/powerpoint/2010/main" val="333799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426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Table of Nations, Genesis10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6139" y="1000686"/>
            <a:ext cx="8858696" cy="5740682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Japheth </a:t>
            </a:r>
            <a:r>
              <a:rPr lang="en-US" sz="3600" dirty="0"/>
              <a:t>or</a:t>
            </a:r>
            <a:r>
              <a:rPr lang="en-US" sz="3600" b="1" dirty="0"/>
              <a:t> Iapheth </a:t>
            </a:r>
            <a:r>
              <a:rPr lang="en-US" sz="3600" dirty="0"/>
              <a:t>is a </a:t>
            </a:r>
            <a:r>
              <a:rPr lang="en-US" sz="3600" b="1" dirty="0"/>
              <a:t>GREEK </a:t>
            </a:r>
            <a:r>
              <a:rPr lang="en-US" sz="3600" dirty="0"/>
              <a:t>name, not a Hebrew name</a:t>
            </a:r>
            <a:r>
              <a:rPr lang="en-US" sz="3600" b="1" dirty="0"/>
              <a:t>. Descendants are Europeans.</a:t>
            </a:r>
          </a:p>
          <a:p>
            <a:r>
              <a:rPr lang="en-US" sz="3600" dirty="0"/>
              <a:t>The sons of </a:t>
            </a:r>
            <a:r>
              <a:rPr lang="en-US" sz="3600" b="1" dirty="0"/>
              <a:t>Ham</a:t>
            </a:r>
            <a:r>
              <a:rPr lang="en-US" sz="3600" dirty="0"/>
              <a:t>: Cush </a:t>
            </a:r>
            <a:r>
              <a:rPr lang="en-US" sz="3600" b="1" dirty="0"/>
              <a:t>[ETHIOPIANS] </a:t>
            </a:r>
            <a:r>
              <a:rPr lang="en-US" sz="3600" dirty="0"/>
              <a:t>, Egypt, Put </a:t>
            </a:r>
            <a:r>
              <a:rPr lang="en-US" sz="3600" b="1" dirty="0"/>
              <a:t>[LIBYANS] </a:t>
            </a:r>
            <a:r>
              <a:rPr lang="en-US" sz="3600" dirty="0"/>
              <a:t>and Canaan </a:t>
            </a:r>
            <a:r>
              <a:rPr lang="en-US" sz="3600" b="1" dirty="0"/>
              <a:t>[ancestor of cursed CANAANITES]</a:t>
            </a:r>
            <a:r>
              <a:rPr lang="en-US" sz="3600" dirty="0"/>
              <a:t>. Mostly </a:t>
            </a:r>
            <a:r>
              <a:rPr lang="en-US" sz="3600" b="1" dirty="0"/>
              <a:t>people of Africa.</a:t>
            </a:r>
            <a:endParaRPr lang="en-US" sz="3600" dirty="0"/>
          </a:p>
          <a:p>
            <a:r>
              <a:rPr lang="en-US" sz="3600" dirty="0"/>
              <a:t>Sons of </a:t>
            </a:r>
            <a:r>
              <a:rPr lang="en-US" sz="3600" b="1" dirty="0"/>
              <a:t>Shem </a:t>
            </a:r>
            <a:r>
              <a:rPr lang="en-US" sz="3600" dirty="0"/>
              <a:t>are known as </a:t>
            </a:r>
            <a:r>
              <a:rPr lang="en-US" sz="3600" b="1" dirty="0"/>
              <a:t>Semites </a:t>
            </a:r>
            <a:r>
              <a:rPr lang="en-US" sz="3600" dirty="0"/>
              <a:t>and include the ancestors of </a:t>
            </a:r>
            <a:r>
              <a:rPr lang="en-US" sz="3600" b="1" dirty="0"/>
              <a:t>Abraham, David, and Jesus </a:t>
            </a:r>
            <a:r>
              <a:rPr lang="en-US" sz="3600" dirty="0"/>
              <a:t>(if they existed). </a:t>
            </a:r>
            <a:r>
              <a:rPr lang="en-US" sz="3600" b="1" dirty="0"/>
              <a:t>People of the Middle East.</a:t>
            </a:r>
          </a:p>
          <a:p>
            <a:r>
              <a:rPr lang="en-US" sz="3600" dirty="0"/>
              <a:t>All scholars agree </a:t>
            </a:r>
            <a:r>
              <a:rPr lang="en-US" sz="3600" b="1" dirty="0"/>
              <a:t>these names are eponyms</a:t>
            </a:r>
            <a:r>
              <a:rPr lang="en-US" sz="3600" dirty="0"/>
              <a:t>. </a:t>
            </a:r>
          </a:p>
          <a:p>
            <a:r>
              <a:rPr lang="en-US" sz="3600" b="1" dirty="0"/>
              <a:t>Secular scholars believe these people are fictional names </a:t>
            </a:r>
            <a:r>
              <a:rPr lang="en-US" sz="3600" dirty="0"/>
              <a:t>created long after nations or tribes were founded.</a:t>
            </a:r>
          </a:p>
          <a:p>
            <a:r>
              <a:rPr lang="en-US" sz="3600" b="1" dirty="0"/>
              <a:t>Fundamentalists believe these were real people </a:t>
            </a:r>
            <a:r>
              <a:rPr lang="en-US" sz="3600" dirty="0"/>
              <a:t>who founded the tribes or nations.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243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79-8F09-4B60-B147-EA364B3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648072"/>
          </a:xfrm>
        </p:spPr>
        <p:txBody>
          <a:bodyPr>
            <a:normAutofit/>
          </a:bodyPr>
          <a:lstStyle/>
          <a:p>
            <a:r>
              <a:rPr lang="en-US" dirty="0"/>
              <a:t>Shem and Ar’yel– Ancestors of Middle Easterners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37C4-A5EF-42A5-B7B7-8CBD1F58F5D7}"/>
              </a:ext>
            </a:extLst>
          </p:cNvPr>
          <p:cNvSpPr txBox="1"/>
          <p:nvPr/>
        </p:nvSpPr>
        <p:spPr>
          <a:xfrm>
            <a:off x="251520" y="76470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Shem looks like a Middle Eastern version of Jesus from famous art.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967E7DF-2D4A-435E-BB8B-B6CC4BFFB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9180"/>
            <a:ext cx="3744416" cy="561882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97E36-E0EB-435E-AB67-849B835EE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6370"/>
            <a:ext cx="4352889" cy="3264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4D4EF-7653-4E4F-979B-159AA3640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8103"/>
            <a:ext cx="4355976" cy="28098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FD974C-D868-4E4D-99F0-494C20D73C50}"/>
              </a:ext>
            </a:extLst>
          </p:cNvPr>
          <p:cNvSpPr txBox="1"/>
          <p:nvPr/>
        </p:nvSpPr>
        <p:spPr>
          <a:xfrm>
            <a:off x="3995936" y="551723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 Andy Dyson</a:t>
            </a:r>
          </a:p>
        </p:txBody>
      </p:sp>
    </p:spTree>
    <p:extLst>
      <p:ext uri="{BB962C8B-B14F-4D97-AF65-F5344CB8AC3E}">
        <p14:creationId xmlns:p14="http://schemas.microsoft.com/office/powerpoint/2010/main" val="1668108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79-8F09-4B60-B147-EA364B3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648072"/>
          </a:xfrm>
        </p:spPr>
        <p:txBody>
          <a:bodyPr>
            <a:normAutofit/>
          </a:bodyPr>
          <a:lstStyle/>
          <a:p>
            <a:r>
              <a:rPr lang="en-US" dirty="0"/>
              <a:t>Ham &amp; Kezia – Ancestors of Africans &amp; Asians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37C4-A5EF-42A5-B7B7-8CBD1F58F5D7}"/>
              </a:ext>
            </a:extLst>
          </p:cNvPr>
          <p:cNvSpPr txBox="1"/>
          <p:nvPr/>
        </p:nvSpPr>
        <p:spPr>
          <a:xfrm>
            <a:off x="218976" y="760153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Kezia does have the darkest skin of all ark passengers.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DCCADF-896C-46D6-A426-F132C990A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8" y="1221818"/>
            <a:ext cx="8410858" cy="56072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DE3881-F969-406C-AD4A-2172FCD0BED3}"/>
              </a:ext>
            </a:extLst>
          </p:cNvPr>
          <p:cNvSpPr txBox="1"/>
          <p:nvPr/>
        </p:nvSpPr>
        <p:spPr>
          <a:xfrm>
            <a:off x="0" y="5445224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 Andy Dyson</a:t>
            </a:r>
          </a:p>
        </p:txBody>
      </p:sp>
    </p:spTree>
    <p:extLst>
      <p:ext uri="{BB962C8B-B14F-4D97-AF65-F5344CB8AC3E}">
        <p14:creationId xmlns:p14="http://schemas.microsoft.com/office/powerpoint/2010/main" val="237170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9047-0446-4B81-BE1E-389423C1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49028-DC5F-4281-8008-964E90E6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E93C7-A3B6-4AC0-B34B-9A1A6905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0" y="4293096"/>
            <a:ext cx="6955680" cy="2564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4901C-EF1E-4AAA-8DF0-3556D30D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3057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48100-0904-45BF-AFD5-1C068A54A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1929" cy="3057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8F33C-18BE-4924-9B91-E2FD86AC9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2" y="4293096"/>
            <a:ext cx="2564905" cy="2564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ADE9F-CB64-408F-ACC1-AACB05C6442A}"/>
              </a:ext>
            </a:extLst>
          </p:cNvPr>
          <p:cNvSpPr txBox="1"/>
          <p:nvPr/>
        </p:nvSpPr>
        <p:spPr>
          <a:xfrm>
            <a:off x="395536" y="3215877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KY Freethought Convention, Sep 2, 2017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Muhammad Ali Center, Louisville</a:t>
            </a:r>
          </a:p>
        </p:txBody>
      </p:sp>
    </p:spTree>
    <p:extLst>
      <p:ext uri="{BB962C8B-B14F-4D97-AF65-F5344CB8AC3E}">
        <p14:creationId xmlns:p14="http://schemas.microsoft.com/office/powerpoint/2010/main" val="198580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Blog Posts - Noah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6117" y="1024345"/>
            <a:ext cx="8642350" cy="4321027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https://arkencounter.com/blog/2014/05/26/concept-illustrations-for-noah/</a:t>
            </a:r>
            <a:endParaRPr lang="en-US" sz="2400" dirty="0"/>
          </a:p>
          <a:p>
            <a:r>
              <a:rPr lang="en-US" sz="2400" dirty="0"/>
              <a:t>Illustration below and other head shots and text are from Ark Encounter blog posts. All photographs inside Ark Encounter are used with permission from Andy Dyson.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8280598" cy="37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0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Noah’s Wife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6117" y="836713"/>
            <a:ext cx="8642350" cy="45086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https://arkencounter.com/blog/2014/08/14/depicting-the-arks-passengers-noahs-wife/</a:t>
            </a: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97" y="3501008"/>
            <a:ext cx="2497602" cy="3356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1744828"/>
            <a:ext cx="8647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Noah’s wife is the great, great, great . . . grandmother to all of us, so </a:t>
            </a:r>
            <a:r>
              <a:rPr lang="en-US" sz="2400" b="1" dirty="0"/>
              <a:t>her appearance could display a wide range of the attributes we see today.</a:t>
            </a:r>
            <a:r>
              <a:rPr lang="en-US" sz="2400" dirty="0"/>
              <a:t> ..she would be about </a:t>
            </a:r>
            <a:r>
              <a:rPr lang="en-US" sz="2400" b="1" dirty="0"/>
              <a:t>500 years older than her sons</a:t>
            </a:r>
            <a:r>
              <a:rPr lang="en-US" sz="2400" dirty="0"/>
              <a:t> and presumably that much older than her daughters-in-law.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8AC40-1E5F-498F-8830-EA1BE72ABC42}"/>
              </a:ext>
            </a:extLst>
          </p:cNvPr>
          <p:cNvSpPr/>
          <p:nvPr/>
        </p:nvSpPr>
        <p:spPr>
          <a:xfrm>
            <a:off x="281094" y="3325997"/>
            <a:ext cx="6235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have Noah looking like a modern man in his 50s or early 60s, </a:t>
            </a:r>
            <a:r>
              <a:rPr lang="en-US" sz="2400" b="1" dirty="0"/>
              <a:t>so Noah's wife can look like a woman of the same age, with middle-brown skin, dark hair, and brown eyes. </a:t>
            </a:r>
            <a:r>
              <a:rPr lang="en-US" sz="2400" dirty="0"/>
              <a:t>It’s likely that </a:t>
            </a:r>
            <a:r>
              <a:rPr lang="en-US" sz="2400" b="1" dirty="0"/>
              <a:t>each of the women was in fairly good shape</a:t>
            </a:r>
            <a:r>
              <a:rPr lang="en-US" sz="2400" dirty="0"/>
              <a:t>. </a:t>
            </a:r>
            <a:r>
              <a:rPr lang="en-US" sz="2400" b="1" dirty="0"/>
              <a:t>Since they lived closer to the time of Adam and Eve and would have had fewer genetic problems, the women should be depicted as being rather fit.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49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Japheth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9031" y="948669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https://arkencounter.com/blog/2014/08/18/depicting-the-arks-passengers-japheth/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30" y="1715018"/>
            <a:ext cx="8777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At 100 years old, Japheth should look like he is in his prime</a:t>
            </a:r>
            <a:r>
              <a:rPr lang="en-US" sz="2800" dirty="0"/>
              <a:t>. Many of </a:t>
            </a:r>
            <a:r>
              <a:rPr lang="en-US" sz="2800" b="1" dirty="0"/>
              <a:t>Japheth’s descendants settled in Europe,</a:t>
            </a:r>
            <a:r>
              <a:rPr lang="en-US" sz="2800" dirty="0"/>
              <a:t> so we can give him a </a:t>
            </a:r>
            <a:r>
              <a:rPr lang="en-US" sz="2800" b="1" dirty="0"/>
              <a:t>slightly lighter skin shade </a:t>
            </a:r>
            <a:r>
              <a:rPr lang="en-US" sz="2800" dirty="0"/>
              <a:t>than his brothers.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10797"/>
            <a:ext cx="2699792" cy="38472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D8822-3DE1-4C61-B46D-1258D54B27ED}"/>
              </a:ext>
            </a:extLst>
          </p:cNvPr>
          <p:cNvSpPr/>
          <p:nvPr/>
        </p:nvSpPr>
        <p:spPr>
          <a:xfrm>
            <a:off x="259030" y="3530900"/>
            <a:ext cx="6185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He may also have </a:t>
            </a:r>
            <a:r>
              <a:rPr lang="en-US" sz="2800" b="1" dirty="0"/>
              <a:t>been a little taller</a:t>
            </a:r>
            <a:r>
              <a:rPr lang="en-US" sz="2800" dirty="0"/>
              <a:t> than his brothers, </a:t>
            </a:r>
            <a:r>
              <a:rPr lang="en-US" sz="2800" b="1" dirty="0"/>
              <a:t>since some northern European groups are taller than average.</a:t>
            </a:r>
            <a:r>
              <a:rPr lang="en-US" sz="2800" dirty="0"/>
              <a:t> We could make him slightly taller than Noah…</a:t>
            </a:r>
          </a:p>
        </p:txBody>
      </p:sp>
    </p:spTree>
    <p:extLst>
      <p:ext uri="{BB962C8B-B14F-4D97-AF65-F5344CB8AC3E}">
        <p14:creationId xmlns:p14="http://schemas.microsoft.com/office/powerpoint/2010/main" val="346447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Japheth’s Wife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6117" y="1024345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https://arkencounter.com/blog/2014/08/20/depicting-the-arks-passengers-japheths-wife/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89519"/>
            <a:ext cx="3059832" cy="4010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47" y="1671788"/>
            <a:ext cx="89079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Shem, Ham, and Japheth were no </a:t>
            </a:r>
            <a:r>
              <a:rPr lang="en-US" sz="2400" b="1" dirty="0"/>
              <a:t>more than 100 years old</a:t>
            </a:r>
            <a:r>
              <a:rPr lang="en-US" sz="2400" dirty="0"/>
              <a:t> by the time of the Flood. Their </a:t>
            </a:r>
            <a:r>
              <a:rPr lang="en-US" sz="2400" b="1" dirty="0"/>
              <a:t>wives were likely about the same age </a:t>
            </a:r>
            <a:r>
              <a:rPr lang="en-US" sz="2400" dirty="0"/>
              <a:t>as they were, so Noah’s daughters-in-law, like his sons, </a:t>
            </a:r>
            <a:r>
              <a:rPr lang="en-US" sz="2400" b="1" dirty="0"/>
              <a:t>should look like they are in their 20s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0F28A-3A8C-40BE-BF25-2116107F56FB}"/>
              </a:ext>
            </a:extLst>
          </p:cNvPr>
          <p:cNvSpPr txBox="1"/>
          <p:nvPr/>
        </p:nvSpPr>
        <p:spPr>
          <a:xfrm>
            <a:off x="236047" y="3140969"/>
            <a:ext cx="56320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many of </a:t>
            </a:r>
            <a:r>
              <a:rPr lang="en-US" sz="2400" b="1" dirty="0"/>
              <a:t>Japheth’s descendants settled in Europe</a:t>
            </a:r>
            <a:r>
              <a:rPr lang="en-US" sz="2400" dirty="0"/>
              <a:t>, we need someone to display some of the </a:t>
            </a:r>
            <a:r>
              <a:rPr lang="en-US" sz="2400" b="1" dirty="0"/>
              <a:t>typical European traits. </a:t>
            </a:r>
            <a:r>
              <a:rPr lang="en-US" sz="2400" dirty="0"/>
              <a:t>Japheth’s wife can have </a:t>
            </a:r>
            <a:r>
              <a:rPr lang="en-US" sz="2400" b="1" dirty="0"/>
              <a:t>lighter hair </a:t>
            </a:r>
            <a:r>
              <a:rPr lang="en-US" sz="2400" dirty="0"/>
              <a:t>than the others on board. Everyone else will have brown eyes, but we can give her </a:t>
            </a:r>
            <a:r>
              <a:rPr lang="en-US" sz="2400" b="1" dirty="0"/>
              <a:t>green eyes </a:t>
            </a:r>
            <a:r>
              <a:rPr lang="en-US" sz="2400" dirty="0"/>
              <a:t>to show </a:t>
            </a:r>
            <a:r>
              <a:rPr lang="en-US" sz="2400" b="1" dirty="0"/>
              <a:t>the origin of green eyes and blue eyes </a:t>
            </a:r>
            <a:r>
              <a:rPr lang="en-US" sz="2400" dirty="0"/>
              <a:t>in our world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6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56694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Ham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62456" y="725901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https://arkencounter.com/blog/2014/08/25/depicting-the-arks-passengers-ham/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1478363"/>
            <a:ext cx="885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Ham is the youngest of the boys, but </a:t>
            </a:r>
            <a:r>
              <a:rPr lang="en-US" sz="2400" b="1" dirty="0"/>
              <a:t>we will not make him the darkest</a:t>
            </a:r>
            <a:r>
              <a:rPr lang="en-US" sz="2400" dirty="0"/>
              <a:t>. The unbiblical and so-called “</a:t>
            </a:r>
            <a:r>
              <a:rPr lang="en-US" sz="2400" dirty="0">
                <a:hlinkClick r:id="rId3"/>
              </a:rPr>
              <a:t>curse of Ham</a:t>
            </a:r>
            <a:r>
              <a:rPr lang="en-US" sz="2400" dirty="0"/>
              <a:t>” … </a:t>
            </a:r>
            <a:r>
              <a:rPr lang="en-US" sz="2400" b="1" dirty="0"/>
              <a:t>had nothing to do with skin tone.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76" y="2996951"/>
            <a:ext cx="2982624" cy="3856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1FAA9-E25C-4E55-B7DE-1589775F881B}"/>
              </a:ext>
            </a:extLst>
          </p:cNvPr>
          <p:cNvSpPr txBox="1"/>
          <p:nvPr/>
        </p:nvSpPr>
        <p:spPr>
          <a:xfrm>
            <a:off x="262456" y="2643213"/>
            <a:ext cx="5898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we want to avoid this unbiblical and racist stereotype… </a:t>
            </a:r>
            <a:r>
              <a:rPr lang="en-US" sz="2400" b="1" dirty="0"/>
              <a:t>we can put Ham’s skin shade somewhere in the middle </a:t>
            </a:r>
            <a:r>
              <a:rPr lang="en-US" sz="2400" dirty="0"/>
              <a:t>of the other brothers. While </a:t>
            </a:r>
            <a:r>
              <a:rPr lang="en-US" sz="2400" b="1" dirty="0"/>
              <a:t>some of Ham’s descendants in Scripture settled in Africa…</a:t>
            </a:r>
            <a:r>
              <a:rPr lang="en-US" sz="2400" dirty="0"/>
              <a:t>, many others did not. Ham can still have </a:t>
            </a:r>
            <a:r>
              <a:rPr lang="en-US" sz="2400" b="1" dirty="0"/>
              <a:t>dark brown hair and brown eyes </a:t>
            </a:r>
            <a:r>
              <a:rPr lang="en-US" sz="2400" dirty="0"/>
              <a:t>… but he should be a little shorter than Noah. …Ham and </a:t>
            </a:r>
            <a:r>
              <a:rPr lang="en-US" sz="2400" b="1" dirty="0"/>
              <a:t>some of his close descendants were more powerful or sought to be more powerful </a:t>
            </a:r>
            <a:r>
              <a:rPr lang="en-US" sz="2400" dirty="0"/>
              <a:t>… we can show </a:t>
            </a:r>
            <a:r>
              <a:rPr lang="en-US" sz="2400" b="1" dirty="0"/>
              <a:t>Ham as a little more muscular or stockier…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0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767"/>
            <a:ext cx="8569325" cy="1027112"/>
          </a:xfrm>
        </p:spPr>
        <p:txBody>
          <a:bodyPr/>
          <a:lstStyle/>
          <a:p>
            <a:r>
              <a:rPr lang="es-UY" altLang="en-US" dirty="0">
                <a:solidFill>
                  <a:schemeClr val="tx1"/>
                </a:solidFill>
              </a:rPr>
              <a:t>Ark Encounter – Ham’s Wife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14312" y="836712"/>
            <a:ext cx="8642350" cy="8204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https://arkencounter.com/blog/2014/08/27/depicting-the-arks-passengers-hams-wife/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539" y="1588729"/>
            <a:ext cx="8613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Ham’s wife may have been the darkest of anyone on the Ark. This would fit with the idea that </a:t>
            </a:r>
            <a:r>
              <a:rPr lang="en-US" sz="2800" b="1" dirty="0"/>
              <a:t>many of their descendants settled in Africa</a:t>
            </a:r>
            <a:r>
              <a:rPr lang="en-US" sz="2800" dirty="0"/>
              <a:t>. </a:t>
            </a:r>
            <a:r>
              <a:rPr lang="en-US" sz="2800" b="1" dirty="0"/>
              <a:t>Since she will be the darkest, she will also have dark hair and eyes.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41827"/>
            <a:ext cx="2699793" cy="350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6FDBA-A6C1-4AAD-948A-EA165D127337}"/>
              </a:ext>
            </a:extLst>
          </p:cNvPr>
          <p:cNvSpPr txBox="1"/>
          <p:nvPr/>
        </p:nvSpPr>
        <p:spPr>
          <a:xfrm>
            <a:off x="284539" y="3341828"/>
            <a:ext cx="5511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also the possibility that </a:t>
            </a:r>
            <a:r>
              <a:rPr lang="en-US" sz="2800" b="1" dirty="0"/>
              <a:t>some of Ham’s descendants spread to East and Southeast Asia</a:t>
            </a:r>
            <a:r>
              <a:rPr lang="en-US" sz="2800" dirty="0"/>
              <a:t>, so his wife could display some of the </a:t>
            </a:r>
            <a:r>
              <a:rPr lang="en-US" sz="2800" b="1" dirty="0"/>
              <a:t>facial features and skin tones that are common to people in this region.</a:t>
            </a:r>
          </a:p>
        </p:txBody>
      </p:sp>
    </p:spTree>
    <p:extLst>
      <p:ext uri="{BB962C8B-B14F-4D97-AF65-F5344CB8AC3E}">
        <p14:creationId xmlns:p14="http://schemas.microsoft.com/office/powerpoint/2010/main" val="230966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8541</TotalTime>
  <Words>2155</Words>
  <Application>Microsoft Office PowerPoint</Application>
  <PresentationFormat>On-screen Show (4:3)</PresentationFormat>
  <Paragraphs>125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Office Theme</vt:lpstr>
      <vt:lpstr>Ark Encounter Statements On Genetic Differences</vt:lpstr>
      <vt:lpstr>Noah’s Curse on Canaan, Genesis 9</vt:lpstr>
      <vt:lpstr>Table of Nations, Genesis10</vt:lpstr>
      <vt:lpstr>Ark Encounter Blog Posts - Noah</vt:lpstr>
      <vt:lpstr>Ark Encounter – Noah’s Wife</vt:lpstr>
      <vt:lpstr>Ark Encounter – Japheth</vt:lpstr>
      <vt:lpstr>Ark Encounter – Japheth’s Wife</vt:lpstr>
      <vt:lpstr>Ark Encounter – Ham</vt:lpstr>
      <vt:lpstr>Ark Encounter – Ham’s Wife</vt:lpstr>
      <vt:lpstr>Ark Encounter – Shem</vt:lpstr>
      <vt:lpstr>Ark Encounter – Shem</vt:lpstr>
      <vt:lpstr>Ark Encounter – Shem’s Wife</vt:lpstr>
      <vt:lpstr>Ark Encounter Women</vt:lpstr>
      <vt:lpstr>Ark Encounter Men</vt:lpstr>
      <vt:lpstr>Ark Encounter’s Childish View of Genetics</vt:lpstr>
      <vt:lpstr>Ark Encounter Claims Refuted By Science</vt:lpstr>
      <vt:lpstr>Skin, Hair, Size &amp; Geography  Cannot Infer Relatedness</vt:lpstr>
      <vt:lpstr>More Genetic Diversity in Africa Than in Rest of World Combined</vt:lpstr>
      <vt:lpstr>Ham &amp; Kezia – Ancestors of Africans &amp; Asians?</vt:lpstr>
      <vt:lpstr>Modern Genetics on Mitochondrial DNA  Show Origin in Sub-Sahara Africa, Not Middle East</vt:lpstr>
      <vt:lpstr>Modern Genetics on Y-Chromosome Show Origin from Sub-Sahara Africa, Not Middle East</vt:lpstr>
      <vt:lpstr>Modern Creationists Show Humans Dispersing from the Tower of Babel in the Middle East</vt:lpstr>
      <vt:lpstr>Modern Creationists Show Humans Dispersing from the Tower of Babel in the Middle East</vt:lpstr>
      <vt:lpstr>Table of Nations – AiG admires the table from Josephus around 100 CE based on Genesis 10</vt:lpstr>
      <vt:lpstr>Table of Nations from biblehistory.com</vt:lpstr>
      <vt:lpstr>Who is Missing From Table of Nations ~ 100 CE?</vt:lpstr>
      <vt:lpstr>Christian Rome Adds to Table of Nations</vt:lpstr>
      <vt:lpstr>Ark Encounter Passengers</vt:lpstr>
      <vt:lpstr>Japheth &amp; Rayneh – Ancestors of Europeans </vt:lpstr>
      <vt:lpstr>Shem and Ar’yel– Ancestors of Middle Easterners </vt:lpstr>
      <vt:lpstr>Ham &amp; Kezia – Ancestors of Africans &amp; Asians</vt:lpstr>
      <vt:lpstr>PowerPoint Presentation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Ed Hensley</cp:lastModifiedBy>
  <cp:revision>205</cp:revision>
  <dcterms:created xsi:type="dcterms:W3CDTF">2008-10-16T00:38:52Z</dcterms:created>
  <dcterms:modified xsi:type="dcterms:W3CDTF">2017-07-07T00:47:43Z</dcterms:modified>
</cp:coreProperties>
</file>